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handoutMasterIdLst>
    <p:handoutMasterId r:id="rId16"/>
  </p:handoutMasterIdLst>
  <p:sldIdLst>
    <p:sldId id="256" r:id="rId5"/>
    <p:sldId id="258" r:id="rId6"/>
    <p:sldId id="443" r:id="rId7"/>
    <p:sldId id="428" r:id="rId8"/>
    <p:sldId id="448" r:id="rId9"/>
    <p:sldId id="447" r:id="rId10"/>
    <p:sldId id="452" r:id="rId11"/>
    <p:sldId id="438" r:id="rId12"/>
    <p:sldId id="446" r:id="rId13"/>
    <p:sldId id="426" r:id="rId14"/>
  </p:sldIdLst>
  <p:sldSz cx="9144000" cy="6858000" type="screen4x3"/>
  <p:notesSz cx="9928225" cy="6797675"/>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70" d="100"/>
          <a:sy n="70" d="100"/>
        </p:scale>
        <p:origin x="-1290" y="-258"/>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BC8B7A38-1BBA-4220-99E8-A5074F3EF798}" type="datetimeFigureOut">
              <a:rPr lang="en-GB" smtClean="0"/>
              <a:t>17/06/2014</a:t>
            </a:fld>
            <a:endParaRPr lang="en-GB"/>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07E331E2-A701-4521-B992-BE7E9F585F15}" type="slidenum">
              <a:rPr lang="en-GB" smtClean="0"/>
              <a:t>‹#›</a:t>
            </a:fld>
            <a:endParaRPr lang="en-GB"/>
          </a:p>
        </p:txBody>
      </p:sp>
    </p:spTree>
    <p:extLst>
      <p:ext uri="{BB962C8B-B14F-4D97-AF65-F5344CB8AC3E}">
        <p14:creationId xmlns:p14="http://schemas.microsoft.com/office/powerpoint/2010/main" val="3682375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2"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4"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LO5</a:t>
            </a:r>
            <a:endParaRPr lang="en-GB" sz="1400" b="1" dirty="0"/>
          </a:p>
        </p:txBody>
      </p:sp>
      <p:sp>
        <p:nvSpPr>
          <p:cNvPr id="11" name="Round Same Side Corner Rectangle 10">
            <a:hlinkClick r:id="rId5"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6"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
        <p:nvSpPr>
          <p:cNvPr id="10" name="Round Same Side Corner Rectangle 9">
            <a:hlinkClick r:id="rId6"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7"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
        <p:nvSpPr>
          <p:cNvPr id="15" name="Round Same Side Corner Rectangle 14">
            <a:hlinkClick r:id="rId8" action="ppaction://hlinksldjump"/>
          </p:cNvPr>
          <p:cNvSpPr/>
          <p:nvPr userDrawn="1"/>
        </p:nvSpPr>
        <p:spPr>
          <a:xfrm>
            <a:off x="5436096"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7</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0.xml"/><Relationship Id="rId9" Type="http://schemas.openxmlformats.org/officeDocument/2006/relationships/hyperlink" Target="CiDA%20-%20Unit%2002%20-%20LO5%20-%20Closing%20and%20Broadcast.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0.xml"/><Relationship Id="rId9" Type="http://schemas.openxmlformats.org/officeDocument/2006/relationships/hyperlink" Target="CiDA%20-%20Unit%2002%20-%20LO5%20-%20Closing%20and%20Broadcast.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Creative Multimedia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63" y="400889"/>
            <a:ext cx="1152128" cy="115212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2060848"/>
            <a:ext cx="2808312" cy="280831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LO5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1204454986"/>
              </p:ext>
            </p:extLst>
          </p:nvPr>
        </p:nvGraphicFramePr>
        <p:xfrm>
          <a:off x="395532" y="1196755"/>
          <a:ext cx="8424938" cy="5178399"/>
        </p:xfrm>
        <a:graphic>
          <a:graphicData uri="http://schemas.openxmlformats.org/drawingml/2006/table">
            <a:tbl>
              <a:tblPr/>
              <a:tblGrid>
                <a:gridCol w="897720"/>
                <a:gridCol w="1580716"/>
                <a:gridCol w="257872"/>
                <a:gridCol w="149120"/>
                <a:gridCol w="1795096"/>
                <a:gridCol w="192611"/>
                <a:gridCol w="1987708"/>
                <a:gridCol w="857877"/>
                <a:gridCol w="706218"/>
              </a:tblGrid>
              <a:tr h="218954">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6">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264196">
                <a:tc gridSpan="9">
                  <a:txBody>
                    <a:bodyPr/>
                    <a:lstStyle/>
                    <a:p>
                      <a:r>
                        <a:rPr lang="en-GB" sz="1400" b="1" dirty="0" smtClean="0">
                          <a:latin typeface="Calibri" pitchFamily="34" charset="0"/>
                          <a:ea typeface="Calibri" pitchFamily="34" charset="0"/>
                          <a:cs typeface="Calibri" pitchFamily="34" charset="0"/>
                        </a:rPr>
                        <a:t>LO5: </a:t>
                      </a:r>
                      <a:r>
                        <a:rPr lang="en-GB" sz="1400" dirty="0" smtClean="0">
                          <a:latin typeface="Calibri" pitchFamily="34" charset="0"/>
                          <a:ea typeface="Calibri" pitchFamily="34" charset="0"/>
                          <a:cs typeface="Calibri" pitchFamily="34" charset="0"/>
                        </a:rPr>
                        <a:t>Be able to prepare an outro sequence and present the ePortfolio</a:t>
                      </a:r>
                      <a:endParaRPr lang="en-ZA" sz="14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040">
                <a:tc rowSpan="2">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1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Create an outro</a:t>
                      </a:r>
                      <a:r>
                        <a:rPr kumimoji="0" lang="en-GB" sz="1400" kern="1200" baseline="0" dirty="0" smtClean="0">
                          <a:solidFill>
                            <a:schemeClr val="tx1"/>
                          </a:solidFill>
                          <a:effectLst/>
                          <a:latin typeface="Calibri" pitchFamily="34" charset="0"/>
                          <a:ea typeface="+mn-ea"/>
                          <a:cs typeface="Calibri" pitchFamily="34" charset="0"/>
                        </a:rPr>
                        <a:t> animation with sound that presents the ending of the news item to a target audience</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040">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Sequence is created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Sequence is consistent</a:t>
                      </a:r>
                      <a:r>
                        <a:rPr kumimoji="0" lang="en-GB" sz="1400" kern="1200" baseline="0" dirty="0" smtClean="0">
                          <a:solidFill>
                            <a:srgbClr val="FF0000"/>
                          </a:solidFill>
                          <a:effectLst/>
                          <a:latin typeface="Calibri" pitchFamily="34" charset="0"/>
                          <a:ea typeface="+mn-ea"/>
                          <a:cs typeface="Calibri" pitchFamily="34" charset="0"/>
                        </a:rPr>
                        <a:t> (M)</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2">
                              <a:lumMod val="60000"/>
                              <a:lumOff val="40000"/>
                            </a:schemeClr>
                          </a:solidFill>
                          <a:effectLst/>
                          <a:latin typeface="Calibri" pitchFamily="34" charset="0"/>
                          <a:ea typeface="+mn-ea"/>
                          <a:cs typeface="Calibri" pitchFamily="34" charset="0"/>
                        </a:rPr>
                        <a:t>Sequence is of good quality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tr>
              <a:tr h="21336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2 (P/M/D)</a:t>
                      </a:r>
                      <a:endParaRPr kumimoji="0" lang="en-GB" sz="1400"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Evidence saving the outro sequence in an appropriate file format</a:t>
                      </a:r>
                      <a:r>
                        <a:rPr kumimoji="0" lang="en-GB" sz="1400" kern="1200" baseline="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3360">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File is Saved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latin typeface="Calibri" pitchFamily="34" charset="0"/>
                          <a:cs typeface="Calibri" pitchFamily="34" charset="0"/>
                        </a:rPr>
                        <a:t>Consideration of  File Size and proportions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lumMod val="60000"/>
                              <a:lumOff val="40000"/>
                            </a:schemeClr>
                          </a:solidFill>
                          <a:latin typeface="Calibri" pitchFamily="34" charset="0"/>
                          <a:cs typeface="Calibri" pitchFamily="34" charset="0"/>
                        </a:rPr>
                        <a:t>Consideration of Compatibility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446713">
                <a:tc>
                  <a:txBody>
                    <a:bodyPr/>
                    <a:lstStyle/>
                    <a:p>
                      <a:pPr algn="ctr">
                        <a:spcAft>
                          <a:spcPts val="0"/>
                        </a:spcAft>
                      </a:pPr>
                      <a:r>
                        <a:rPr lang="en-GB" sz="1400" b="1" dirty="0" smtClean="0">
                          <a:latin typeface="Calibri" pitchFamily="34" charset="0"/>
                          <a:cs typeface="Calibri" pitchFamily="34" charset="0"/>
                        </a:rPr>
                        <a:t>3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baseline="0" dirty="0" smtClean="0">
                          <a:latin typeface="Calibri" pitchFamily="34" charset="0"/>
                          <a:cs typeface="Calibri" pitchFamily="34" charset="0"/>
                        </a:rPr>
                        <a:t>Create and evidence three preview versions of your </a:t>
                      </a:r>
                      <a:r>
                        <a:rPr kumimoji="0" lang="en-GB" sz="1400" b="1" kern="1200" dirty="0" smtClean="0">
                          <a:solidFill>
                            <a:schemeClr val="tx1"/>
                          </a:solidFill>
                          <a:effectLst/>
                          <a:latin typeface="Calibri" pitchFamily="34" charset="0"/>
                          <a:ea typeface="+mn-ea"/>
                          <a:cs typeface="Calibri" pitchFamily="34" charset="0"/>
                        </a:rPr>
                        <a:t>Welcome Video</a:t>
                      </a:r>
                      <a:r>
                        <a:rPr kumimoji="0" lang="en-GB" sz="1400" kern="1200" dirty="0" smtClean="0">
                          <a:solidFill>
                            <a:schemeClr val="tx1"/>
                          </a:solidFill>
                          <a:effectLst/>
                          <a:latin typeface="Calibri" pitchFamily="34" charset="0"/>
                          <a:ea typeface="+mn-ea"/>
                          <a:cs typeface="Calibri" pitchFamily="34" charset="0"/>
                        </a:rPr>
                        <a:t>, </a:t>
                      </a:r>
                      <a:r>
                        <a:rPr kumimoji="0" lang="en-GB" sz="1400" b="1" kern="1200" dirty="0" smtClean="0">
                          <a:solidFill>
                            <a:schemeClr val="tx1"/>
                          </a:solidFill>
                          <a:effectLst/>
                          <a:latin typeface="Calibri" pitchFamily="34" charset="0"/>
                          <a:ea typeface="+mn-ea"/>
                          <a:cs typeface="Calibri" pitchFamily="34" charset="0"/>
                        </a:rPr>
                        <a:t>Headline Story </a:t>
                      </a:r>
                      <a:r>
                        <a:rPr kumimoji="0" lang="en-GB" sz="1400" kern="1200" dirty="0" smtClean="0">
                          <a:solidFill>
                            <a:schemeClr val="tx1"/>
                          </a:solidFill>
                          <a:effectLst/>
                          <a:latin typeface="Calibri" pitchFamily="34" charset="0"/>
                          <a:ea typeface="+mn-ea"/>
                          <a:cs typeface="Calibri" pitchFamily="34" charset="0"/>
                        </a:rPr>
                        <a:t>and the </a:t>
                      </a:r>
                      <a:r>
                        <a:rPr kumimoji="0" lang="en-GB" sz="1400" b="1" kern="1200" dirty="0" smtClean="0">
                          <a:solidFill>
                            <a:schemeClr val="tx1"/>
                          </a:solidFill>
                          <a:effectLst/>
                          <a:latin typeface="Calibri" pitchFamily="34" charset="0"/>
                          <a:ea typeface="+mn-ea"/>
                          <a:cs typeface="Calibri" pitchFamily="34" charset="0"/>
                        </a:rPr>
                        <a:t>Weather Forecast</a:t>
                      </a:r>
                      <a:r>
                        <a:rPr kumimoji="0" lang="en-GB" sz="1400" kern="1200" dirty="0" smtClean="0">
                          <a:solidFill>
                            <a:schemeClr val="tx1"/>
                          </a:solidFill>
                          <a:effectLst/>
                          <a:latin typeface="Calibri" pitchFamily="34" charset="0"/>
                          <a:ea typeface="+mn-ea"/>
                          <a:cs typeface="Calibri" pitchFamily="34" charset="0"/>
                        </a:rPr>
                        <a:t>.</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rowSpan="2">
                  <a:txBody>
                    <a:bodyPr/>
                    <a:lstStyle/>
                    <a:p>
                      <a:pPr algn="ctr">
                        <a:spcAft>
                          <a:spcPts val="0"/>
                        </a:spcAft>
                      </a:pPr>
                      <a:r>
                        <a:rPr lang="en-GB" sz="1400" b="1" dirty="0" smtClean="0">
                          <a:latin typeface="Calibri" pitchFamily="34" charset="0"/>
                          <a:cs typeface="Calibri" pitchFamily="34" charset="0"/>
                        </a:rPr>
                        <a:t>4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Record and Edit the Final Version</a:t>
                      </a:r>
                      <a:r>
                        <a:rPr kumimoji="0" lang="en-GB" sz="1400" kern="1200" baseline="0" dirty="0" smtClean="0">
                          <a:solidFill>
                            <a:schemeClr val="tx1"/>
                          </a:solidFill>
                          <a:effectLst/>
                          <a:latin typeface="Calibri" pitchFamily="34" charset="0"/>
                          <a:ea typeface="+mn-ea"/>
                          <a:cs typeface="Calibri" pitchFamily="34" charset="0"/>
                        </a:rPr>
                        <a:t> </a:t>
                      </a:r>
                      <a:r>
                        <a:rPr kumimoji="0" lang="en-GB" sz="1400" kern="1200" dirty="0" smtClean="0">
                          <a:solidFill>
                            <a:schemeClr val="tx1"/>
                          </a:solidFill>
                          <a:effectLst/>
                          <a:latin typeface="Calibri" pitchFamily="34" charset="0"/>
                          <a:ea typeface="+mn-ea"/>
                          <a:cs typeface="Calibri" pitchFamily="34" charset="0"/>
                        </a:rPr>
                        <a:t>sequence for your</a:t>
                      </a:r>
                      <a:r>
                        <a:rPr kumimoji="0" lang="en-GB" sz="1400" kern="1200" baseline="0" dirty="0" smtClean="0">
                          <a:solidFill>
                            <a:schemeClr val="tx1"/>
                          </a:solidFill>
                          <a:effectLst/>
                          <a:latin typeface="Calibri" pitchFamily="34" charset="0"/>
                          <a:ea typeface="+mn-ea"/>
                          <a:cs typeface="Calibri" pitchFamily="34" charset="0"/>
                        </a:rPr>
                        <a:t> client including all the elements produced.</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vMerge="1">
                  <a:txBody>
                    <a:bodyPr/>
                    <a:lstStyle/>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Sequence is created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Sequence is consistent</a:t>
                      </a:r>
                      <a:r>
                        <a:rPr kumimoji="0" lang="en-GB" sz="1400" kern="1200" baseline="0" dirty="0" smtClean="0">
                          <a:solidFill>
                            <a:srgbClr val="FF0000"/>
                          </a:solidFill>
                          <a:effectLst/>
                          <a:latin typeface="Calibri" pitchFamily="34" charset="0"/>
                          <a:ea typeface="+mn-ea"/>
                          <a:cs typeface="Calibri" pitchFamily="34" charset="0"/>
                        </a:rPr>
                        <a:t> (M)</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2">
                              <a:lumMod val="60000"/>
                              <a:lumOff val="40000"/>
                            </a:schemeClr>
                          </a:solidFill>
                          <a:effectLst/>
                          <a:latin typeface="Calibri" pitchFamily="34" charset="0"/>
                          <a:ea typeface="+mn-ea"/>
                          <a:cs typeface="Calibri" pitchFamily="34" charset="0"/>
                        </a:rPr>
                        <a:t>Sequence is of good quality (D)</a:t>
                      </a:r>
                    </a:p>
                  </a:txBody>
                  <a:tcPr marL="68580" marR="68580" marT="0" marB="0" anchor="ct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1585">
                <a:tc rowSpan="2">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5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Evidence saving the Final Version in an appropriate file format</a:t>
                      </a:r>
                      <a:r>
                        <a:rPr kumimoji="0" lang="en-GB" sz="1400" kern="1200" baseline="0" dirty="0" smtClean="0">
                          <a:solidFill>
                            <a:schemeClr val="tx1"/>
                          </a:solidFill>
                          <a:effectLst/>
                          <a:latin typeface="Calibri" pitchFamily="34" charset="0"/>
                          <a:ea typeface="+mn-ea"/>
                          <a:cs typeface="Calibri" pitchFamily="34" charset="0"/>
                        </a:rPr>
                        <a:t>.</a:t>
                      </a:r>
                      <a:endParaRPr lang="en-GB" sz="1400" kern="1200" baseline="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1585">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File is Saved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latin typeface="Calibri" pitchFamily="34" charset="0"/>
                          <a:cs typeface="Calibri" pitchFamily="34" charset="0"/>
                        </a:rPr>
                        <a:t>Consideration of  File Size and proportions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lumMod val="60000"/>
                              <a:lumOff val="40000"/>
                            </a:schemeClr>
                          </a:solidFill>
                          <a:latin typeface="Calibri" pitchFamily="34" charset="0"/>
                          <a:cs typeface="Calibri" pitchFamily="34" charset="0"/>
                        </a:rPr>
                        <a:t>Consideration of Resolution and Compatibility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383170">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6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400" kern="1200" dirty="0" smtClean="0">
                          <a:solidFill>
                            <a:schemeClr val="tx1"/>
                          </a:solidFill>
                          <a:effectLst/>
                          <a:latin typeface="Calibri" pitchFamily="34" charset="0"/>
                          <a:ea typeface="+mn-ea"/>
                          <a:cs typeface="Calibri" pitchFamily="34" charset="0"/>
                        </a:rPr>
                        <a:t>a </a:t>
                      </a:r>
                      <a:r>
                        <a:rPr kumimoji="0" lang="en-GB" sz="1400" b="1" kern="1200" dirty="0" smtClean="0">
                          <a:solidFill>
                            <a:schemeClr val="tx1"/>
                          </a:solidFill>
                          <a:effectLst/>
                          <a:latin typeface="Calibri" pitchFamily="34" charset="0"/>
                          <a:ea typeface="+mn-ea"/>
                          <a:cs typeface="Calibri" pitchFamily="34" charset="0"/>
                        </a:rPr>
                        <a:t>Homepage </a:t>
                      </a:r>
                      <a:r>
                        <a:rPr kumimoji="0" lang="en-GB" sz="1400" kern="1200" dirty="0" smtClean="0">
                          <a:solidFill>
                            <a:schemeClr val="tx1"/>
                          </a:solidFill>
                          <a:effectLst/>
                          <a:latin typeface="Calibri" pitchFamily="34" charset="0"/>
                          <a:ea typeface="+mn-ea"/>
                          <a:cs typeface="Calibri" pitchFamily="34" charset="0"/>
                        </a:rPr>
                        <a:t>for the presentation of information with suitable content.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3360">
                <a:tc rowSpan="2">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7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baseline="0" dirty="0" smtClean="0">
                          <a:solidFill>
                            <a:schemeClr val="tx1"/>
                          </a:solidFill>
                          <a:effectLst/>
                          <a:latin typeface="Calibri" pitchFamily="34" charset="0"/>
                          <a:ea typeface="+mn-ea"/>
                          <a:cs typeface="Calibri" pitchFamily="34" charset="0"/>
                        </a:rPr>
                        <a:t>Produce two pages for the presentation of information with suitable content links.</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3360">
                <a:tc v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Functional links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Quality and Integrity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2">
                              <a:lumMod val="60000"/>
                              <a:lumOff val="40000"/>
                            </a:schemeClr>
                          </a:solidFill>
                          <a:effectLst/>
                          <a:latin typeface="Calibri" pitchFamily="34" charset="0"/>
                          <a:ea typeface="+mn-ea"/>
                          <a:cs typeface="Calibri" pitchFamily="34" charset="0"/>
                        </a:rPr>
                        <a:t>All links and elements included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000" b="1" dirty="0"/>
              <a:t>CLIENT </a:t>
            </a:r>
            <a:r>
              <a:rPr lang="en-GB" sz="2000" b="1" dirty="0" smtClean="0"/>
              <a:t>PROPOSAL – </a:t>
            </a:r>
            <a:r>
              <a:rPr lang="en-GB" sz="2000" b="1" dirty="0"/>
              <a:t>prepared by </a:t>
            </a:r>
            <a:r>
              <a:rPr lang="en-GB" sz="2000" b="1" dirty="0" smtClean="0"/>
              <a:t>the “In the News” production company</a:t>
            </a:r>
            <a:endParaRPr lang="en-GB" sz="2000" b="1" dirty="0"/>
          </a:p>
          <a:p>
            <a:r>
              <a:rPr lang="en-GB" sz="2000" b="1" dirty="0"/>
              <a:t>‘In the News’ </a:t>
            </a:r>
            <a:r>
              <a:rPr lang="en-GB" sz="2000" dirty="0"/>
              <a:t>is an opportunity to get involved in the world of media and television. ‘In the News’ experts preview news broadcasts created by young people and arrange for the best to be shown on community television channels.</a:t>
            </a:r>
          </a:p>
          <a:p>
            <a:r>
              <a:rPr lang="en-GB" sz="2000" dirty="0"/>
              <a:t>You must produce a news broadcast for the ‘In the News’ experts to preview. This will be a multimedia broadcast that features a headline story about youth achievement.</a:t>
            </a:r>
          </a:p>
          <a:p>
            <a:r>
              <a:rPr lang="en-GB" sz="2000" dirty="0"/>
              <a:t>You will choose the target audience and a title for your broadcast</a:t>
            </a:r>
            <a:r>
              <a:rPr lang="en-GB" sz="2000" dirty="0" smtClean="0"/>
              <a:t>. Within this broadcast there needs to be a range of media content to make it look and feel more professional . You will be required to produce a videoed weather forecast that will be shown during the news broadcast.</a:t>
            </a:r>
          </a:p>
          <a:p>
            <a:r>
              <a:rPr lang="en-GB" sz="2000" dirty="0" smtClean="0"/>
              <a:t>A range of youth achievements in the area will need to be highlighted, these could include  community support, sport, local educational achievements or anything that requires merit. </a:t>
            </a:r>
            <a:endParaRPr lang="en-GB" sz="2000" dirty="0"/>
          </a:p>
        </p:txBody>
      </p:sp>
      <p:sp>
        <p:nvSpPr>
          <p:cNvPr id="10" name="Round Same Side Corner Rectangle 9">
            <a:hlinkClick r:id="rId3"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07704"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179512"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smtClean="0"/>
              <a:t>Broadcast Overview:</a:t>
            </a:r>
          </a:p>
          <a:p>
            <a:pPr marL="109728" indent="0">
              <a:buNone/>
            </a:pPr>
            <a:r>
              <a:rPr lang="en-GB" sz="2400" dirty="0" smtClean="0"/>
              <a:t>Your </a:t>
            </a:r>
            <a:r>
              <a:rPr lang="en-GB" sz="2400" dirty="0"/>
              <a:t>news broadcast must:</a:t>
            </a:r>
          </a:p>
          <a:p>
            <a:pPr lvl="0"/>
            <a:r>
              <a:rPr lang="en-GB" sz="2400" dirty="0"/>
              <a:t>be between 3 and 4 minutes </a:t>
            </a:r>
            <a:r>
              <a:rPr lang="en-GB" sz="2400" dirty="0" smtClean="0"/>
              <a:t>long and include</a:t>
            </a:r>
            <a:r>
              <a:rPr lang="en-GB" sz="2400" dirty="0"/>
              <a:t>:</a:t>
            </a:r>
          </a:p>
          <a:p>
            <a:pPr lvl="1"/>
            <a:r>
              <a:rPr lang="en-GB" sz="2400" dirty="0"/>
              <a:t>opening and closing sequences</a:t>
            </a:r>
          </a:p>
          <a:p>
            <a:pPr lvl="1"/>
            <a:r>
              <a:rPr lang="en-GB" sz="2400" dirty="0"/>
              <a:t>a welcome video clip</a:t>
            </a:r>
          </a:p>
          <a:p>
            <a:pPr lvl="1"/>
            <a:r>
              <a:rPr lang="en-GB" sz="2400" dirty="0"/>
              <a:t>a headline story</a:t>
            </a:r>
          </a:p>
          <a:p>
            <a:pPr lvl="1"/>
            <a:r>
              <a:rPr lang="en-GB" sz="2400" b="1" dirty="0">
                <a:solidFill>
                  <a:srgbClr val="FF0000"/>
                </a:solidFill>
              </a:rPr>
              <a:t>a continuity sequence</a:t>
            </a:r>
          </a:p>
          <a:p>
            <a:pPr lvl="1"/>
            <a:r>
              <a:rPr lang="en-GB" sz="2400" b="1" dirty="0">
                <a:solidFill>
                  <a:srgbClr val="FF0000"/>
                </a:solidFill>
              </a:rPr>
              <a:t>a weather forecast</a:t>
            </a:r>
          </a:p>
          <a:p>
            <a:pPr lvl="0"/>
            <a:r>
              <a:rPr lang="en-GB" sz="2400" dirty="0"/>
              <a:t>play from beginning to end.</a:t>
            </a:r>
          </a:p>
          <a:p>
            <a:r>
              <a:rPr lang="en-GB" sz="2400" dirty="0"/>
              <a:t>You must also produce a preview version that allows experts to navigate to components of the broadcast</a:t>
            </a:r>
            <a:r>
              <a:rPr lang="en-GB" sz="2400" dirty="0" smtClean="0"/>
              <a:t>.</a:t>
            </a:r>
            <a:endParaRPr lang="en-GB" sz="24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403787295"/>
              </p:ext>
            </p:extLst>
          </p:nvPr>
        </p:nvGraphicFramePr>
        <p:xfrm>
          <a:off x="6300192" y="2060848"/>
          <a:ext cx="2483965" cy="4392488"/>
        </p:xfrm>
        <a:graphic>
          <a:graphicData uri="http://schemas.openxmlformats.org/drawingml/2006/table">
            <a:tbl>
              <a:tblPr firstRow="1" firstCol="1" lastRow="1" lastCol="1" bandRow="1" bandCol="1">
                <a:tableStyleId>{2D5ABB26-0587-4C30-8999-92F81FD0307C}</a:tableStyleId>
              </a:tblPr>
              <a:tblGrid>
                <a:gridCol w="2483965"/>
              </a:tblGrid>
              <a:tr h="399190">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How the news leads from the story into the conclusion.</a:t>
                      </a:r>
                      <a:endParaRPr kumimoji="0" lang="en-GB" sz="12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Conclusion Sequence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Background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Titles and Logo (P)</a:t>
                      </a:r>
                    </a:p>
                    <a:p>
                      <a:pPr marL="361950" lvl="1" indent="-190500">
                        <a:buFont typeface="Arial" pitchFamily="34" charset="0"/>
                        <a:buChar char="•"/>
                      </a:pPr>
                      <a:r>
                        <a:rPr kumimoji="0" lang="en-GB" sz="1400" kern="1200" dirty="0" smtClean="0">
                          <a:solidFill>
                            <a:schemeClr val="tx1"/>
                          </a:solidFill>
                          <a:effectLst/>
                          <a:latin typeface="Calibri" pitchFamily="34" charset="0"/>
                          <a:ea typeface="Times New Roman"/>
                          <a:cs typeface="Calibri" pitchFamily="34" charset="0"/>
                        </a:rPr>
                        <a:t>Presentation of elements (P)</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Suitable scene</a:t>
                      </a:r>
                      <a:r>
                        <a:rPr kumimoji="0" lang="en-GB" sz="1400" kern="1200" baseline="0" dirty="0" smtClean="0">
                          <a:solidFill>
                            <a:srgbClr val="FF0000"/>
                          </a:solidFill>
                          <a:effectLst/>
                          <a:latin typeface="Calibri" pitchFamily="34" charset="0"/>
                          <a:ea typeface="Times New Roman"/>
                          <a:cs typeface="Calibri" pitchFamily="34" charset="0"/>
                        </a:rPr>
                        <a:t> set</a:t>
                      </a:r>
                      <a:r>
                        <a:rPr kumimoji="0" lang="en-GB" sz="1400" kern="1200" dirty="0" smtClean="0">
                          <a:solidFill>
                            <a:srgbClr val="FF0000"/>
                          </a:solidFill>
                          <a:effectLst/>
                          <a:latin typeface="Calibri" pitchFamily="34" charset="0"/>
                          <a:ea typeface="Times New Roman"/>
                          <a:cs typeface="Calibri" pitchFamily="34" charset="0"/>
                        </a:rPr>
                        <a:t> (M)</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Animated titles (M)</a:t>
                      </a:r>
                    </a:p>
                    <a:p>
                      <a:pPr marL="361950" lvl="1" indent="-190500">
                        <a:buFont typeface="Arial" pitchFamily="34" charset="0"/>
                        <a:buChar char="•"/>
                      </a:pPr>
                      <a:r>
                        <a:rPr kumimoji="0" lang="en-GB" sz="1400" kern="1200" dirty="0" smtClean="0">
                          <a:solidFill>
                            <a:srgbClr val="FF0000"/>
                          </a:solidFill>
                          <a:effectLst/>
                          <a:latin typeface="Calibri" pitchFamily="34" charset="0"/>
                          <a:ea typeface="Times New Roman"/>
                          <a:cs typeface="Calibri" pitchFamily="34" charset="0"/>
                        </a:rPr>
                        <a:t>Presentation of elements</a:t>
                      </a:r>
                      <a:r>
                        <a:rPr kumimoji="0" lang="en-GB" sz="1400" kern="1200" baseline="0" dirty="0" smtClean="0">
                          <a:solidFill>
                            <a:srgbClr val="FF0000"/>
                          </a:solidFill>
                          <a:effectLst/>
                          <a:latin typeface="Calibri" pitchFamily="34" charset="0"/>
                          <a:ea typeface="Times New Roman"/>
                          <a:cs typeface="Calibri" pitchFamily="34" charset="0"/>
                        </a:rPr>
                        <a:t> (M)</a:t>
                      </a:r>
                      <a:endParaRPr kumimoji="0" lang="en-GB" sz="1400" kern="1200" dirty="0" smtClean="0">
                        <a:solidFill>
                          <a:srgbClr val="FF0000"/>
                        </a:solidFill>
                        <a:effectLst/>
                        <a:latin typeface="Calibri" pitchFamily="34" charset="0"/>
                        <a:ea typeface="Times New Roman"/>
                        <a:cs typeface="Calibri" pitchFamily="34" charset="0"/>
                      </a:endParaRP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Appropriate theme set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Music  accompaniment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Suitable logo included (D)</a:t>
                      </a:r>
                    </a:p>
                    <a:p>
                      <a:pPr marL="361950" lvl="1" indent="-190500">
                        <a:buFont typeface="Arial" pitchFamily="34" charset="0"/>
                        <a:buChar char="•"/>
                      </a:pPr>
                      <a:r>
                        <a:rPr lang="en-GB" sz="1400" baseline="0" dirty="0" smtClean="0">
                          <a:solidFill>
                            <a:schemeClr val="tx2">
                              <a:lumMod val="60000"/>
                              <a:lumOff val="40000"/>
                            </a:schemeClr>
                          </a:solidFill>
                          <a:effectLst/>
                          <a:latin typeface="Calibri" pitchFamily="34" charset="0"/>
                          <a:ea typeface="Times New Roman"/>
                          <a:cs typeface="Calibri" pitchFamily="34" charset="0"/>
                        </a:rPr>
                        <a:t>Presentation of all elements (M)</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LO5: </a:t>
            </a:r>
            <a:r>
              <a:rPr lang="en-GB" sz="1600" dirty="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2373081492"/>
              </p:ext>
            </p:extLst>
          </p:nvPr>
        </p:nvGraphicFramePr>
        <p:xfrm>
          <a:off x="323528" y="2243207"/>
          <a:ext cx="5832648" cy="4323422"/>
        </p:xfrm>
        <a:graphic>
          <a:graphicData uri="http://schemas.openxmlformats.org/drawingml/2006/table">
            <a:tbl>
              <a:tblPr firstRow="1" bandRow="1">
                <a:tableStyleId>{2D5ABB26-0587-4C30-8999-92F81FD0307C}</a:tableStyleId>
              </a:tblPr>
              <a:tblGrid>
                <a:gridCol w="277745"/>
                <a:gridCol w="5554903"/>
              </a:tblGrid>
              <a:tr h="309235">
                <a:tc>
                  <a:txBody>
                    <a:bodyPr/>
                    <a:lstStyle/>
                    <a:p>
                      <a:pPr marL="0" indent="0" algn="ctr" rtl="0" eaLnBrk="1" latinLnBrk="0" hangingPunct="1"/>
                      <a:endParaRPr kumimoji="0" lang="en-GB" sz="17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17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1700" kern="1200" baseline="0" dirty="0" smtClean="0">
                          <a:solidFill>
                            <a:schemeClr val="tx1"/>
                          </a:solidFill>
                          <a:effectLst/>
                          <a:latin typeface="Calibri" pitchFamily="34" charset="0"/>
                          <a:ea typeface="+mn-ea"/>
                          <a:cs typeface="Calibri" pitchFamily="34" charset="0"/>
                        </a:rPr>
                        <a:t>Candidates will produce a basic Conclusion Clip and broadcast ready version that includes an animated outro and then produce an ePortfolio of the video sequences,</a:t>
                      </a:r>
                    </a:p>
                    <a:p>
                      <a:r>
                        <a:rPr kumimoji="0" lang="en-GB" sz="17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1700" kern="1200" baseline="0" dirty="0" smtClean="0">
                          <a:solidFill>
                            <a:srgbClr val="FF0000"/>
                          </a:solidFill>
                          <a:effectLst/>
                          <a:latin typeface="Calibri" pitchFamily="34" charset="0"/>
                          <a:ea typeface="+mn-ea"/>
                          <a:cs typeface="Calibri" pitchFamily="34" charset="0"/>
                        </a:rPr>
                        <a:t>Candidates will produce a consistent Conclusion Clip and broadcast ready version that includes an animated outro in keeping with the theme and then produce an ePortfolio of the video sequences and other elements of your designs.</a:t>
                      </a:r>
                    </a:p>
                    <a:p>
                      <a:r>
                        <a:rPr kumimoji="0" lang="en-GB" sz="17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1700" kern="1200" baseline="0" dirty="0" smtClean="0">
                          <a:solidFill>
                            <a:schemeClr val="tx2">
                              <a:lumMod val="60000"/>
                              <a:lumOff val="40000"/>
                            </a:schemeClr>
                          </a:solidFill>
                          <a:effectLst/>
                          <a:latin typeface="Calibri" pitchFamily="34" charset="0"/>
                          <a:ea typeface="+mn-ea"/>
                          <a:cs typeface="Calibri" pitchFamily="34" charset="0"/>
                        </a:rPr>
                        <a:t>Candidates will produce a consistent themed Conclusion Clip and broadcast ready version of their News Programme that includes an animated outro and then produce an ePortfolio of the video sequences and all elements of your designs.</a:t>
                      </a:r>
                    </a:p>
                  </a:txBody>
                  <a:tcPr/>
                </a:tc>
              </a:tr>
              <a:tr h="3972902">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433284"/>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72514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1 and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19059792"/>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7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700" kern="1200" dirty="0" smtClean="0">
                          <a:solidFill>
                            <a:schemeClr val="tx1"/>
                          </a:solidFill>
                          <a:effectLst/>
                          <a:latin typeface="Calibri" pitchFamily="34" charset="0"/>
                          <a:ea typeface="+mn-ea"/>
                          <a:cs typeface="Calibri" pitchFamily="34" charset="0"/>
                        </a:rPr>
                        <a:t>Consideration of timing</a:t>
                      </a:r>
                      <a:endParaRPr kumimoji="0" lang="en-GB" sz="17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700" kern="1200" baseline="0" dirty="0" smtClean="0">
                          <a:solidFill>
                            <a:schemeClr val="tx1"/>
                          </a:solidFill>
                          <a:effectLst/>
                          <a:latin typeface="Calibri" pitchFamily="34" charset="0"/>
                          <a:ea typeface="+mn-ea"/>
                          <a:cs typeface="Calibri" pitchFamily="34" charset="0"/>
                        </a:rPr>
                        <a:t>Consideration of background footage.</a:t>
                      </a:r>
                    </a:p>
                    <a:p>
                      <a:pPr marL="285750" lvl="0" indent="-285750">
                        <a:spcAft>
                          <a:spcPts val="600"/>
                        </a:spcAft>
                        <a:buFont typeface="Arial" pitchFamily="34" charset="0"/>
                        <a:buChar char="•"/>
                      </a:pPr>
                      <a:r>
                        <a:rPr kumimoji="0" lang="en-GB" sz="1700" kern="1200" baseline="0" dirty="0" smtClean="0">
                          <a:solidFill>
                            <a:schemeClr val="tx1"/>
                          </a:solidFill>
                          <a:effectLst/>
                          <a:latin typeface="Calibri" pitchFamily="34" charset="0"/>
                          <a:ea typeface="+mn-ea"/>
                          <a:cs typeface="Calibri" pitchFamily="34" charset="0"/>
                        </a:rPr>
                        <a:t>Location of logo.</a:t>
                      </a:r>
                    </a:p>
                    <a:p>
                      <a:pPr marL="285750" lvl="0" indent="-28575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Quality of saved video footage (M/D)</a:t>
                      </a:r>
                    </a:p>
                    <a:p>
                      <a:pPr marL="285750" lvl="0" indent="-28575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Consideration of file size and video proportions (M/D)</a:t>
                      </a:r>
                    </a:p>
                    <a:p>
                      <a:pPr marL="285750" marR="0" lvl="0" indent="-28575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sz="1700" kern="1200" baseline="0" dirty="0" smtClean="0">
                          <a:solidFill>
                            <a:srgbClr val="FF0000"/>
                          </a:solidFill>
                          <a:effectLst/>
                          <a:latin typeface="Calibri" pitchFamily="34" charset="0"/>
                          <a:ea typeface="+mn-ea"/>
                          <a:cs typeface="Calibri" pitchFamily="34" charset="0"/>
                        </a:rPr>
                        <a:t>Consideration of compatibility (D)</a:t>
                      </a:r>
                      <a:endParaRPr lang="en-GB" sz="17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LO5: </a:t>
            </a:r>
            <a:r>
              <a:rPr lang="en-GB" sz="1600" dirty="0" smtClean="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52114023"/>
              </p:ext>
            </p:extLst>
          </p:nvPr>
        </p:nvGraphicFramePr>
        <p:xfrm>
          <a:off x="395536" y="2348881"/>
          <a:ext cx="6120680" cy="3966706"/>
        </p:xfrm>
        <a:graphic>
          <a:graphicData uri="http://schemas.openxmlformats.org/drawingml/2006/table">
            <a:tbl>
              <a:tblPr firstRow="1" bandRow="1">
                <a:tableStyleId>{2D5ABB26-0587-4C30-8999-92F81FD0307C}</a:tableStyleId>
              </a:tblPr>
              <a:tblGrid>
                <a:gridCol w="295059"/>
                <a:gridCol w="5825621"/>
              </a:tblGrid>
              <a:tr h="12241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an animated outro sequence that concludes the production and </a:t>
                      </a:r>
                      <a:r>
                        <a:rPr kumimoji="0" lang="en-GB" sz="1600" kern="1200" baseline="0" dirty="0" smtClean="0">
                          <a:solidFill>
                            <a:schemeClr val="tx1"/>
                          </a:solidFill>
                          <a:effectLst/>
                          <a:latin typeface="Calibri" pitchFamily="34" charset="0"/>
                          <a:ea typeface="+mn-ea"/>
                          <a:cs typeface="Calibri" pitchFamily="34" charset="0"/>
                        </a:rPr>
                        <a:t>should be at least ten seconds long to give the audience time to adapt to the ending.  The animation needs to be similar in theme and style to the opening sequence.</a:t>
                      </a:r>
                      <a:endParaRPr kumimoji="0" lang="en-GB" sz="16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761371">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1</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(P/M/D) - </a:t>
                      </a:r>
                      <a:r>
                        <a:rPr kumimoji="0" lang="en-GB" sz="1600" kern="1200" dirty="0" smtClean="0">
                          <a:solidFill>
                            <a:schemeClr val="tx1"/>
                          </a:solidFill>
                          <a:effectLst/>
                          <a:latin typeface="Calibri" pitchFamily="34" charset="0"/>
                          <a:ea typeface="+mn-ea"/>
                          <a:cs typeface="Calibri" pitchFamily="34" charset="0"/>
                        </a:rPr>
                        <a:t>Create an outro</a:t>
                      </a:r>
                      <a:r>
                        <a:rPr kumimoji="0" lang="en-GB" sz="1600" kern="1200" baseline="0" dirty="0" smtClean="0">
                          <a:solidFill>
                            <a:schemeClr val="tx1"/>
                          </a:solidFill>
                          <a:effectLst/>
                          <a:latin typeface="Calibri" pitchFamily="34" charset="0"/>
                          <a:ea typeface="+mn-ea"/>
                          <a:cs typeface="Calibri" pitchFamily="34" charset="0"/>
                        </a:rPr>
                        <a:t> animation with sound that presents the ending of the news item to a target audience</a:t>
                      </a:r>
                      <a:r>
                        <a:rPr kumimoji="0" lang="en-GB" sz="1600" kern="1200" dirty="0" smtClean="0">
                          <a:solidFill>
                            <a:schemeClr val="tx1"/>
                          </a:solidFill>
                          <a:effectLst/>
                          <a:latin typeface="Calibri" pitchFamily="34" charset="0"/>
                          <a:ea typeface="+mn-ea"/>
                          <a:cs typeface="Calibri" pitchFamily="34" charset="0"/>
                        </a:rPr>
                        <a:t>.</a:t>
                      </a:r>
                    </a:p>
                  </a:txBody>
                  <a:tcPr/>
                </a:tc>
              </a:tr>
              <a:tr h="761371">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effectLst/>
                          <a:latin typeface="Calibri" pitchFamily="34" charset="0"/>
                          <a:ea typeface="+mn-ea"/>
                          <a:cs typeface="Calibri" pitchFamily="34" charset="0"/>
                        </a:rPr>
                        <a:t>This animated clip needs to be well designed, include the company logo and should be structured like the</a:t>
                      </a:r>
                      <a:r>
                        <a:rPr kumimoji="0" lang="en-GB" sz="1600" kern="1200" baseline="0" dirty="0" smtClean="0">
                          <a:solidFill>
                            <a:schemeClr val="tx1"/>
                          </a:solidFill>
                          <a:effectLst/>
                          <a:latin typeface="Calibri" pitchFamily="34" charset="0"/>
                          <a:ea typeface="+mn-ea"/>
                          <a:cs typeface="Calibri" pitchFamily="34" charset="0"/>
                        </a:rPr>
                        <a:t> clips between items of news on normal news programmes.</a:t>
                      </a:r>
                    </a:p>
                  </a:txBody>
                  <a:tcPr/>
                </a:tc>
              </a:tr>
              <a:tr h="535780">
                <a:tc rowSpan="2">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2</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(P/M/D) – </a:t>
                      </a:r>
                      <a:r>
                        <a:rPr kumimoji="0" lang="en-GB" sz="1600" kern="1200" dirty="0" smtClean="0">
                          <a:solidFill>
                            <a:schemeClr val="tx1"/>
                          </a:solidFill>
                          <a:effectLst/>
                          <a:latin typeface="Calibri" pitchFamily="34" charset="0"/>
                          <a:ea typeface="+mn-ea"/>
                          <a:cs typeface="Calibri" pitchFamily="34" charset="0"/>
                        </a:rPr>
                        <a:t>Evidence saving the outro sequence in an appropriate file format</a:t>
                      </a:r>
                      <a:r>
                        <a:rPr kumimoji="0" lang="en-GB" sz="1600" kern="1200" baseline="0" dirty="0" smtClean="0">
                          <a:solidFill>
                            <a:schemeClr val="tx1"/>
                          </a:solidFill>
                          <a:effectLst/>
                          <a:latin typeface="Calibri" pitchFamily="34" charset="0"/>
                          <a:ea typeface="+mn-ea"/>
                          <a:cs typeface="Calibri" pitchFamily="34" charset="0"/>
                        </a:rPr>
                        <a:t>.</a:t>
                      </a:r>
                      <a:endParaRPr lang="en-GB" sz="1600" kern="1200" baseline="0" dirty="0" smtClean="0">
                        <a:solidFill>
                          <a:schemeClr val="tx1"/>
                        </a:solidFill>
                        <a:latin typeface="Calibri" pitchFamily="34" charset="0"/>
                        <a:ea typeface="+mn-ea"/>
                        <a:cs typeface="Calibri" pitchFamily="34" charset="0"/>
                      </a:endParaRPr>
                    </a:p>
                  </a:txBody>
                  <a:tcPr/>
                </a:tc>
              </a:tr>
              <a:tr h="85027">
                <a:tc v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baseline="0" dirty="0" smtClean="0">
                          <a:solidFill>
                            <a:schemeClr val="tx1"/>
                          </a:solidFill>
                          <a:effectLst/>
                          <a:latin typeface="Calibri" pitchFamily="34" charset="0"/>
                          <a:ea typeface="+mn-ea"/>
                          <a:cs typeface="Calibri" pitchFamily="34" charset="0"/>
                        </a:rPr>
                        <a:t>For </a:t>
                      </a: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of the finished animated sequences.</a:t>
                      </a:r>
                    </a:p>
                  </a:txBody>
                  <a:tcPr/>
                </a:tc>
              </a:tr>
              <a:tr h="450753">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endParaRPr lang="en-GB"/>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717032"/>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62953" y="5445224"/>
            <a:ext cx="315466" cy="360040"/>
          </a:xfrm>
          <a:prstGeom prst="rect">
            <a:avLst/>
          </a:prstGeom>
          <a:noFill/>
          <a:ln>
            <a:noFill/>
          </a:ln>
        </p:spPr>
      </p:pic>
    </p:spTree>
    <p:extLst>
      <p:ext uri="{BB962C8B-B14F-4D97-AF65-F5344CB8AC3E}">
        <p14:creationId xmlns:p14="http://schemas.microsoft.com/office/powerpoint/2010/main" val="19935820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169946694"/>
              </p:ext>
            </p:extLst>
          </p:nvPr>
        </p:nvGraphicFramePr>
        <p:xfrm>
          <a:off x="6660232" y="2060848"/>
          <a:ext cx="2160240" cy="3960440"/>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Recognisable scenes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Good quality and size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 variety of sections (P)</a:t>
                      </a:r>
                      <a:endParaRPr kumimoji="0" lang="en-GB" sz="1600" kern="1200" baseline="0" dirty="0" smtClean="0">
                        <a:solidFill>
                          <a:schemeClr val="tx1"/>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1"/>
                          </a:solidFill>
                          <a:effectLst/>
                          <a:latin typeface="Calibri" pitchFamily="34" charset="0"/>
                          <a:ea typeface="Times New Roman"/>
                          <a:cs typeface="Calibri" pitchFamily="34" charset="0"/>
                        </a:rPr>
                        <a:t>A range of different times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1"/>
                          </a:solidFill>
                          <a:effectLst/>
                          <a:latin typeface="Calibri" pitchFamily="34" charset="0"/>
                          <a:ea typeface="Times New Roman"/>
                          <a:cs typeface="Calibri" pitchFamily="34" charset="0"/>
                        </a:rPr>
                        <a:t>Suitable file format (P)</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LO5: </a:t>
            </a:r>
            <a:r>
              <a:rPr lang="en-GB" sz="1600" dirty="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103741550"/>
              </p:ext>
            </p:extLst>
          </p:nvPr>
        </p:nvGraphicFramePr>
        <p:xfrm>
          <a:off x="395536" y="2276873"/>
          <a:ext cx="6120680" cy="4243872"/>
        </p:xfrm>
        <a:graphic>
          <a:graphicData uri="http://schemas.openxmlformats.org/drawingml/2006/table">
            <a:tbl>
              <a:tblPr firstRow="1" bandRow="1">
                <a:tableStyleId>{2D5ABB26-0587-4C30-8999-92F81FD0307C}</a:tableStyleId>
              </a:tblPr>
              <a:tblGrid>
                <a:gridCol w="295059"/>
                <a:gridCol w="5825621"/>
              </a:tblGrid>
              <a:tr h="252611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r>
                        <a:rPr kumimoji="0" lang="en-GB" sz="1800" kern="1200" dirty="0" smtClean="0">
                          <a:solidFill>
                            <a:schemeClr val="tx1"/>
                          </a:solidFill>
                          <a:effectLst/>
                          <a:latin typeface="Calibri" pitchFamily="34" charset="0"/>
                          <a:ea typeface="+mn-ea"/>
                          <a:cs typeface="Calibri" pitchFamily="34" charset="0"/>
                        </a:rPr>
                        <a:t>The welcome video, headline story and the weather forecast need to be previewed by different ‘In the News’ experts. You must produce a version of the broadcast that allows them to navigate to each of these components.</a:t>
                      </a:r>
                    </a:p>
                    <a:p>
                      <a:r>
                        <a:rPr kumimoji="0" lang="en-GB" sz="1800" kern="1200" dirty="0" smtClean="0">
                          <a:solidFill>
                            <a:schemeClr val="tx1"/>
                          </a:solidFill>
                          <a:effectLst/>
                          <a:latin typeface="Calibri" pitchFamily="34" charset="0"/>
                          <a:ea typeface="+mn-ea"/>
                          <a:cs typeface="Calibri" pitchFamily="34" charset="0"/>
                        </a:rPr>
                        <a:t>Design a structure and the assets for this preview version of the broadcast. The best way of presenting this information is on</a:t>
                      </a:r>
                      <a:r>
                        <a:rPr kumimoji="0" lang="en-GB" sz="1800" kern="1200" baseline="0" dirty="0" smtClean="0">
                          <a:solidFill>
                            <a:schemeClr val="tx1"/>
                          </a:solidFill>
                          <a:effectLst/>
                          <a:latin typeface="Calibri" pitchFamily="34" charset="0"/>
                          <a:ea typeface="+mn-ea"/>
                          <a:cs typeface="Calibri" pitchFamily="34" charset="0"/>
                        </a:rPr>
                        <a:t> a webpage. To do so you will need to make preview links for the main objects for the production company to access.</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573728">
                <a:tc>
                  <a:txBody>
                    <a:bodyPr/>
                    <a:lstStyle/>
                    <a:p>
                      <a:pPr marL="0" indent="0" algn="ctr" rtl="0" eaLnBrk="1" latinLnBrk="0" hangingPunct="1"/>
                      <a:r>
                        <a:rPr kumimoji="0" lang="en-GB" sz="2000" b="1" kern="1200" dirty="0" smtClean="0">
                          <a:solidFill>
                            <a:schemeClr val="bg1"/>
                          </a:solidFill>
                          <a:latin typeface="Calibri" pitchFamily="34" charset="0"/>
                          <a:ea typeface="+mn-ea"/>
                          <a:cs typeface="+mn-cs"/>
                        </a:rPr>
                        <a:t>3</a:t>
                      </a:r>
                    </a:p>
                  </a:txBody>
                  <a:tcPr anchor="ctr">
                    <a:solidFill>
                      <a:schemeClr val="tx1"/>
                    </a:solidFill>
                  </a:tcPr>
                </a:tc>
                <a:tc>
                  <a:txBody>
                    <a:bodyPr/>
                    <a:lstStyle/>
                    <a:p>
                      <a:r>
                        <a:rPr lang="en-GB" sz="1800" b="1" dirty="0" smtClean="0">
                          <a:latin typeface="Calibri" pitchFamily="34" charset="0"/>
                          <a:cs typeface="Calibri" pitchFamily="34" charset="0"/>
                        </a:rPr>
                        <a:t>Task 3 (P)</a:t>
                      </a:r>
                      <a:r>
                        <a:rPr lang="en-GB" sz="1800" b="1" baseline="0" dirty="0" smtClean="0">
                          <a:latin typeface="Calibri" pitchFamily="34" charset="0"/>
                          <a:cs typeface="Calibri" pitchFamily="34" charset="0"/>
                        </a:rPr>
                        <a:t> – </a:t>
                      </a:r>
                      <a:r>
                        <a:rPr lang="en-GB" sz="1800" b="0" baseline="0" dirty="0" smtClean="0">
                          <a:latin typeface="Calibri" pitchFamily="34" charset="0"/>
                          <a:cs typeface="Calibri" pitchFamily="34" charset="0"/>
                        </a:rPr>
                        <a:t>Create and evidence three preview versions of your </a:t>
                      </a:r>
                      <a:r>
                        <a:rPr kumimoji="0" lang="en-GB" sz="1800" b="1" kern="1200" dirty="0" smtClean="0">
                          <a:solidFill>
                            <a:schemeClr val="tx1"/>
                          </a:solidFill>
                          <a:effectLst/>
                          <a:latin typeface="Calibri" pitchFamily="34" charset="0"/>
                          <a:ea typeface="+mn-ea"/>
                          <a:cs typeface="Calibri" pitchFamily="34" charset="0"/>
                        </a:rPr>
                        <a:t>Welcome Video</a:t>
                      </a:r>
                      <a:r>
                        <a:rPr kumimoji="0" lang="en-GB" sz="1800" kern="1200" dirty="0" smtClean="0">
                          <a:solidFill>
                            <a:schemeClr val="tx1"/>
                          </a:solidFill>
                          <a:effectLst/>
                          <a:latin typeface="Calibri" pitchFamily="34" charset="0"/>
                          <a:ea typeface="+mn-ea"/>
                          <a:cs typeface="Calibri" pitchFamily="34" charset="0"/>
                        </a:rPr>
                        <a:t>, </a:t>
                      </a:r>
                      <a:r>
                        <a:rPr kumimoji="0" lang="en-GB" sz="1800" b="1" kern="1200" dirty="0" smtClean="0">
                          <a:solidFill>
                            <a:schemeClr val="tx1"/>
                          </a:solidFill>
                          <a:effectLst/>
                          <a:latin typeface="Calibri" pitchFamily="34" charset="0"/>
                          <a:ea typeface="+mn-ea"/>
                          <a:cs typeface="Calibri" pitchFamily="34" charset="0"/>
                        </a:rPr>
                        <a:t>Headline Story </a:t>
                      </a:r>
                      <a:r>
                        <a:rPr kumimoji="0" lang="en-GB" sz="1800" kern="1200" dirty="0" smtClean="0">
                          <a:solidFill>
                            <a:schemeClr val="tx1"/>
                          </a:solidFill>
                          <a:effectLst/>
                          <a:latin typeface="Calibri" pitchFamily="34" charset="0"/>
                          <a:ea typeface="+mn-ea"/>
                          <a:cs typeface="Calibri" pitchFamily="34" charset="0"/>
                        </a:rPr>
                        <a:t>and the </a:t>
                      </a:r>
                      <a:r>
                        <a:rPr kumimoji="0" lang="en-GB" sz="1800" b="1" kern="1200" dirty="0" smtClean="0">
                          <a:solidFill>
                            <a:schemeClr val="tx1"/>
                          </a:solidFill>
                          <a:effectLst/>
                          <a:latin typeface="Calibri" pitchFamily="34" charset="0"/>
                          <a:ea typeface="+mn-ea"/>
                          <a:cs typeface="Calibri" pitchFamily="34" charset="0"/>
                        </a:rPr>
                        <a:t>Weather Forecast</a:t>
                      </a:r>
                      <a:r>
                        <a:rPr kumimoji="0" lang="en-GB" sz="1800" kern="1200" dirty="0" smtClean="0">
                          <a:solidFill>
                            <a:schemeClr val="tx1"/>
                          </a:solidFill>
                          <a:effectLst/>
                          <a:latin typeface="Calibri" pitchFamily="34" charset="0"/>
                          <a:ea typeface="+mn-ea"/>
                          <a:cs typeface="Calibri" pitchFamily="34" charset="0"/>
                        </a:rPr>
                        <a:t>.</a:t>
                      </a:r>
                      <a:endParaRPr lang="en-GB" sz="1800" dirty="0">
                        <a:latin typeface="Calibri" pitchFamily="34" charset="0"/>
                        <a:cs typeface="Calibri" pitchFamily="34" charset="0"/>
                      </a:endParaRPr>
                    </a:p>
                  </a:txBody>
                  <a:tcPr marL="68580" marR="68580" marT="0" marB="0" anchor="ctr"/>
                </a:tc>
              </a:tr>
              <a:tr h="860592">
                <a:tc>
                  <a:txBody>
                    <a:bodyPr/>
                    <a:lstStyle/>
                    <a:p>
                      <a:pPr marL="0" indent="0" algn="ctr" rtl="0" eaLnBrk="1" latinLnBrk="0" hangingPunct="1"/>
                      <a:endParaRPr kumimoji="0" lang="en-GB" sz="2000" b="1" kern="1200" dirty="0" smtClean="0">
                        <a:solidFill>
                          <a:schemeClr val="bg1"/>
                        </a:solidFill>
                        <a:latin typeface="Calibri" pitchFamily="34" charset="0"/>
                        <a:ea typeface="+mn-ea"/>
                        <a:cs typeface="+mn-cs"/>
                      </a:endParaRPr>
                    </a:p>
                  </a:txBody>
                  <a:tcPr anchor="ctr">
                    <a:noFill/>
                  </a:tcPr>
                </a:tc>
                <a:tc>
                  <a:txBody>
                    <a:bodyPr/>
                    <a:lstStyle/>
                    <a:p>
                      <a:r>
                        <a:rPr lang="en-GB" sz="1800" dirty="0" smtClean="0">
                          <a:solidFill>
                            <a:schemeClr val="tx1"/>
                          </a:solidFill>
                          <a:latin typeface="Calibri" pitchFamily="34" charset="0"/>
                          <a:cs typeface="Calibri" pitchFamily="34" charset="0"/>
                        </a:rPr>
                        <a:t>You can do this by</a:t>
                      </a:r>
                      <a:r>
                        <a:rPr lang="en-GB" sz="1800" baseline="0" dirty="0" smtClean="0">
                          <a:solidFill>
                            <a:schemeClr val="tx1"/>
                          </a:solidFill>
                          <a:latin typeface="Calibri" pitchFamily="34" charset="0"/>
                          <a:cs typeface="Calibri" pitchFamily="34" charset="0"/>
                        </a:rPr>
                        <a:t> taking snapshots of your thre</a:t>
                      </a:r>
                      <a:r>
                        <a:rPr lang="en-GB" sz="1800" dirty="0" smtClean="0">
                          <a:solidFill>
                            <a:schemeClr val="tx1"/>
                          </a:solidFill>
                          <a:latin typeface="Calibri" pitchFamily="34" charset="0"/>
                          <a:cs typeface="Calibri" pitchFamily="34" charset="0"/>
                        </a:rPr>
                        <a:t>e elements from within the packages they were created in and</a:t>
                      </a:r>
                      <a:r>
                        <a:rPr lang="en-GB" sz="1800" baseline="0" dirty="0" smtClean="0">
                          <a:solidFill>
                            <a:schemeClr val="tx1"/>
                          </a:solidFill>
                          <a:latin typeface="Calibri" pitchFamily="34" charset="0"/>
                          <a:cs typeface="Calibri" pitchFamily="34" charset="0"/>
                        </a:rPr>
                        <a:t> saving these elements within your folders. </a:t>
                      </a:r>
                      <a:endParaRPr lang="en-GB" sz="1800" dirty="0" smtClean="0">
                        <a:solidFill>
                          <a:schemeClr val="tx1"/>
                        </a:solidFill>
                        <a:latin typeface="Calibri" pitchFamily="34" charset="0"/>
                        <a:cs typeface="Calibri" pitchFamily="34" charset="0"/>
                      </a:endParaRPr>
                    </a:p>
                  </a:txBody>
                  <a:tcPr marL="68580" marR="68580" marT="0" marB="0" anchor="ct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254314" y="5373216"/>
            <a:ext cx="360040" cy="360040"/>
          </a:xfrm>
          <a:prstGeom prst="rect">
            <a:avLst/>
          </a:prstGeom>
          <a:noFill/>
          <a:ln>
            <a:noFill/>
          </a:ln>
        </p:spPr>
      </p:pic>
      <p:pic>
        <p:nvPicPr>
          <p:cNvPr id="10" name="Picture 9" descr="Evidence"/>
          <p:cNvPicPr/>
          <p:nvPr/>
        </p:nvPicPr>
        <p:blipFill>
          <a:blip r:embed="rId6">
            <a:extLst>
              <a:ext uri="{28A0092B-C50C-407E-A947-70E740481C1C}">
                <a14:useLocalDpi xmlns:a14="http://schemas.microsoft.com/office/drawing/2010/main" val="0"/>
              </a:ext>
            </a:extLst>
          </a:blip>
          <a:srcRect/>
          <a:stretch>
            <a:fillRect/>
          </a:stretch>
        </p:blipFill>
        <p:spPr bwMode="auto">
          <a:xfrm>
            <a:off x="5868144" y="5373216"/>
            <a:ext cx="315466" cy="360040"/>
          </a:xfrm>
          <a:prstGeom prst="rect">
            <a:avLst/>
          </a:prstGeom>
          <a:noFill/>
          <a:ln>
            <a:noFill/>
          </a:ln>
        </p:spPr>
      </p:pic>
    </p:spTree>
    <p:extLst>
      <p:ext uri="{BB962C8B-B14F-4D97-AF65-F5344CB8AC3E}">
        <p14:creationId xmlns:p14="http://schemas.microsoft.com/office/powerpoint/2010/main" val="82211751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4 and 5</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786472503"/>
              </p:ext>
            </p:extLst>
          </p:nvPr>
        </p:nvGraphicFramePr>
        <p:xfrm>
          <a:off x="6660232" y="2060848"/>
          <a:ext cx="2160240" cy="3960440"/>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dimensions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Exporting as a video</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Quality in terms of file format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Size, reducing down for loading times and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Resolution in DPI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Compatibility with other programs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LO5: </a:t>
            </a:r>
            <a:r>
              <a:rPr lang="en-GB" sz="1600" dirty="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144790986"/>
              </p:ext>
            </p:extLst>
          </p:nvPr>
        </p:nvGraphicFramePr>
        <p:xfrm>
          <a:off x="395536" y="2276872"/>
          <a:ext cx="6120680" cy="3985551"/>
        </p:xfrm>
        <a:graphic>
          <a:graphicData uri="http://schemas.openxmlformats.org/drawingml/2006/table">
            <a:tbl>
              <a:tblPr firstRow="1" bandRow="1">
                <a:tableStyleId>{2D5ABB26-0587-4C30-8999-92F81FD0307C}</a:tableStyleId>
              </a:tblPr>
              <a:tblGrid>
                <a:gridCol w="295059"/>
                <a:gridCol w="5825621"/>
              </a:tblGrid>
              <a:tr h="273752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r>
                        <a:rPr kumimoji="0" lang="en-GB" sz="1500" kern="1200" dirty="0" smtClean="0">
                          <a:solidFill>
                            <a:schemeClr val="tx1"/>
                          </a:solidFill>
                          <a:effectLst/>
                          <a:latin typeface="Calibri" pitchFamily="34" charset="0"/>
                          <a:ea typeface="+mn-ea"/>
                          <a:cs typeface="Calibri" pitchFamily="34" charset="0"/>
                        </a:rPr>
                        <a:t>The final version of the broadcast needs to play from beginning to end. As all the files are saved in a file format that should now be compatible with other programs, you will need to create a single version of your</a:t>
                      </a:r>
                      <a:r>
                        <a:rPr kumimoji="0" lang="en-GB" sz="1500" kern="1200" baseline="0" dirty="0" smtClean="0">
                          <a:solidFill>
                            <a:schemeClr val="tx1"/>
                          </a:solidFill>
                          <a:effectLst/>
                          <a:latin typeface="Calibri" pitchFamily="34" charset="0"/>
                          <a:ea typeface="+mn-ea"/>
                          <a:cs typeface="Calibri" pitchFamily="34" charset="0"/>
                        </a:rPr>
                        <a:t> video for presentation within a video editing package like Movie Maker. The sequence needs to be:</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opening sequence</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a welcome video clip</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a headline story</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a continuity sequence</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a weather forecast</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closing sequence</a:t>
                      </a:r>
                    </a:p>
                  </a:txBody>
                  <a:tcPr>
                    <a:noFill/>
                  </a:tcPr>
                </a:tc>
                <a:tc hMerge="1">
                  <a:txBody>
                    <a:bodyPr/>
                    <a:lstStyle/>
                    <a:p>
                      <a:endParaRPr lang="en-GB" dirty="0"/>
                    </a:p>
                  </a:txBody>
                  <a:tcPr/>
                </a:tc>
              </a:tr>
              <a:tr h="559278">
                <a:tc>
                  <a:txBody>
                    <a:bodyPr/>
                    <a:lstStyle/>
                    <a:p>
                      <a:pPr marL="0" indent="0" algn="ctr" rtl="0" eaLnBrk="1" latinLnBrk="0" hangingPunct="1"/>
                      <a:r>
                        <a:rPr kumimoji="0" lang="en-GB" sz="1500" b="1" kern="1200" dirty="0" smtClean="0">
                          <a:solidFill>
                            <a:schemeClr val="bg1"/>
                          </a:solidFill>
                          <a:latin typeface="Calibri" pitchFamily="34" charset="0"/>
                          <a:ea typeface="+mn-ea"/>
                          <a:cs typeface="+mn-cs"/>
                        </a:rPr>
                        <a:t>4</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(P/M/D) – </a:t>
                      </a:r>
                      <a:r>
                        <a:rPr kumimoji="0" lang="en-GB" sz="1500" kern="1200" dirty="0" smtClean="0">
                          <a:solidFill>
                            <a:schemeClr val="tx1"/>
                          </a:solidFill>
                          <a:effectLst/>
                          <a:latin typeface="Calibri" pitchFamily="34" charset="0"/>
                          <a:ea typeface="+mn-ea"/>
                          <a:cs typeface="Calibri" pitchFamily="34" charset="0"/>
                        </a:rPr>
                        <a:t>Record and Edit the Final Version</a:t>
                      </a:r>
                      <a:r>
                        <a:rPr kumimoji="0" lang="en-GB" sz="1500" kern="1200" baseline="0" dirty="0" smtClean="0">
                          <a:solidFill>
                            <a:schemeClr val="tx1"/>
                          </a:solidFill>
                          <a:effectLst/>
                          <a:latin typeface="Calibri" pitchFamily="34" charset="0"/>
                          <a:ea typeface="+mn-ea"/>
                          <a:cs typeface="Calibri" pitchFamily="34" charset="0"/>
                        </a:rPr>
                        <a:t> </a:t>
                      </a:r>
                      <a:r>
                        <a:rPr kumimoji="0" lang="en-GB" sz="1500" kern="1200" dirty="0" smtClean="0">
                          <a:solidFill>
                            <a:schemeClr val="tx1"/>
                          </a:solidFill>
                          <a:effectLst/>
                          <a:latin typeface="Calibri" pitchFamily="34" charset="0"/>
                          <a:ea typeface="+mn-ea"/>
                          <a:cs typeface="Calibri" pitchFamily="34" charset="0"/>
                        </a:rPr>
                        <a:t>sequence for your</a:t>
                      </a:r>
                      <a:r>
                        <a:rPr kumimoji="0" lang="en-GB" sz="1500" kern="1200" baseline="0" dirty="0" smtClean="0">
                          <a:solidFill>
                            <a:schemeClr val="tx1"/>
                          </a:solidFill>
                          <a:effectLst/>
                          <a:latin typeface="Calibri" pitchFamily="34" charset="0"/>
                          <a:ea typeface="+mn-ea"/>
                          <a:cs typeface="Calibri" pitchFamily="34" charset="0"/>
                        </a:rPr>
                        <a:t> client including all the elements produced.</a:t>
                      </a:r>
                      <a:endParaRPr kumimoji="0" lang="en-GB" sz="1500" kern="1200" dirty="0" smtClean="0">
                        <a:solidFill>
                          <a:schemeClr val="tx1"/>
                        </a:solidFill>
                        <a:effectLst/>
                        <a:latin typeface="Calibri" pitchFamily="34" charset="0"/>
                        <a:ea typeface="+mn-ea"/>
                        <a:cs typeface="Calibri" pitchFamily="34" charset="0"/>
                      </a:endParaRPr>
                    </a:p>
                  </a:txBody>
                  <a:tcPr/>
                </a:tc>
              </a:tr>
              <a:tr h="591633">
                <a:tc>
                  <a:txBody>
                    <a:bodyPr/>
                    <a:lstStyle/>
                    <a:p>
                      <a:pPr marL="0" indent="0" algn="ctr" rtl="0" eaLnBrk="1" latinLnBrk="0" hangingPunct="1"/>
                      <a:r>
                        <a:rPr kumimoji="0" lang="en-GB" sz="1500" b="1" kern="1200" dirty="0" smtClean="0">
                          <a:solidFill>
                            <a:schemeClr val="bg1"/>
                          </a:solidFill>
                          <a:latin typeface="Calibri" pitchFamily="34" charset="0"/>
                          <a:ea typeface="+mn-ea"/>
                          <a:cs typeface="+mn-cs"/>
                        </a:rPr>
                        <a:t>5</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(P/M/D) – </a:t>
                      </a:r>
                      <a:r>
                        <a:rPr kumimoji="0" lang="en-GB" sz="1500" kern="1200" dirty="0" smtClean="0">
                          <a:solidFill>
                            <a:schemeClr val="tx1"/>
                          </a:solidFill>
                          <a:effectLst/>
                          <a:latin typeface="Calibri" pitchFamily="34" charset="0"/>
                          <a:ea typeface="+mn-ea"/>
                          <a:cs typeface="Calibri" pitchFamily="34" charset="0"/>
                        </a:rPr>
                        <a:t>Evidence saving the Final Version in an appropriate file format</a:t>
                      </a:r>
                      <a:r>
                        <a:rPr kumimoji="0" lang="en-GB" sz="1500" kern="1200" baseline="0" dirty="0" smtClean="0">
                          <a:solidFill>
                            <a:schemeClr val="tx1"/>
                          </a:solidFill>
                          <a:effectLst/>
                          <a:latin typeface="Calibri" pitchFamily="34" charset="0"/>
                          <a:ea typeface="+mn-ea"/>
                          <a:cs typeface="Calibri" pitchFamily="34" charset="0"/>
                        </a:rPr>
                        <a:t>.</a:t>
                      </a:r>
                      <a:endParaRPr lang="en-GB" sz="1500" kern="1200" baseline="0" dirty="0" smtClean="0">
                        <a:solidFill>
                          <a:schemeClr val="tx1"/>
                        </a:solidFill>
                        <a:latin typeface="Calibri" pitchFamily="34" charset="0"/>
                        <a:ea typeface="+mn-ea"/>
                        <a:cs typeface="Calibri" pitchFamily="34" charset="0"/>
                      </a:endParaRPr>
                    </a:p>
                  </a:txBody>
                  <a:tcPr/>
                </a:tc>
              </a:tr>
            </a:tbl>
          </a:graphicData>
        </a:graphic>
      </p:graphicFrame>
    </p:spTree>
    <p:extLst>
      <p:ext uri="{BB962C8B-B14F-4D97-AF65-F5344CB8AC3E}">
        <p14:creationId xmlns:p14="http://schemas.microsoft.com/office/powerpoint/2010/main" val="1252880950"/>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6</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929704423"/>
              </p:ext>
            </p:extLst>
          </p:nvPr>
        </p:nvGraphicFramePr>
        <p:xfrm>
          <a:off x="6660232" y="2060848"/>
          <a:ext cx="2160240" cy="3960440"/>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6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r>
                        <a:rPr lang="en-GB" sz="1600" dirty="0" smtClean="0">
                          <a:effectLst/>
                          <a:latin typeface="Calibri" pitchFamily="34" charset="0"/>
                          <a:ea typeface="Times New Roman"/>
                          <a:cs typeface="Calibri" pitchFamily="34" charset="0"/>
                        </a:rPr>
                        <a:t> </a:t>
                      </a:r>
                      <a:r>
                        <a:rPr kumimoji="0" lang="en-GB" sz="2000" kern="1200" dirty="0" smtClean="0">
                          <a:solidFill>
                            <a:schemeClr val="tx1"/>
                          </a:solidFill>
                          <a:effectLst/>
                          <a:latin typeface="Calibri" pitchFamily="34" charset="0"/>
                          <a:ea typeface="+mn-ea"/>
                          <a:cs typeface="Calibri" pitchFamily="34" charset="0"/>
                        </a:rPr>
                        <a:t>Structured layout of the page</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Browser resolution</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Appropriate Titles.</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Use of images on the webpage.</a:t>
                      </a:r>
                    </a:p>
                    <a:p>
                      <a:pPr marL="177800" indent="-177800" algn="l">
                        <a:spcAft>
                          <a:spcPts val="0"/>
                        </a:spcAft>
                        <a:buFontTx/>
                        <a:buBlip>
                          <a:blip r:embed="rId3"/>
                        </a:buBlip>
                      </a:pPr>
                      <a:r>
                        <a:rPr kumimoji="0" lang="en-GB" sz="2000" kern="1200" baseline="0" dirty="0" smtClean="0">
                          <a:solidFill>
                            <a:schemeClr val="tx1"/>
                          </a:solidFill>
                          <a:effectLst/>
                          <a:latin typeface="Calibri" pitchFamily="34" charset="0"/>
                          <a:ea typeface="+mn-ea"/>
                          <a:cs typeface="Calibri" pitchFamily="34" charset="0"/>
                        </a:rPr>
                        <a:t>Positioning of elements.</a:t>
                      </a:r>
                      <a:endParaRPr lang="en-GB" sz="20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LO5: </a:t>
            </a:r>
            <a:r>
              <a:rPr lang="en-GB" sz="1600" dirty="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431315025"/>
              </p:ext>
            </p:extLst>
          </p:nvPr>
        </p:nvGraphicFramePr>
        <p:xfrm>
          <a:off x="395536" y="2348881"/>
          <a:ext cx="6120680" cy="4023360"/>
        </p:xfrm>
        <a:graphic>
          <a:graphicData uri="http://schemas.openxmlformats.org/drawingml/2006/table">
            <a:tbl>
              <a:tblPr firstRow="1" bandRow="1">
                <a:tableStyleId>{2D5ABB26-0587-4C30-8999-92F81FD0307C}</a:tableStyleId>
              </a:tblPr>
              <a:tblGrid>
                <a:gridCol w="295059"/>
                <a:gridCol w="5825621"/>
              </a:tblGrid>
              <a:tr h="13940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Calibri" pitchFamily="34" charset="0"/>
                          <a:cs typeface="Calibri" pitchFamily="34" charset="0"/>
                        </a:rPr>
                        <a:t>‘In the News’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an ePortfolio</a:t>
                      </a:r>
                      <a:r>
                        <a:rPr kumimoji="0" lang="en-GB" sz="1800" kern="1200" baseline="0" dirty="0" smtClean="0">
                          <a:solidFill>
                            <a:schemeClr val="tx1"/>
                          </a:solidFill>
                          <a:effectLst/>
                          <a:latin typeface="Calibri" pitchFamily="34" charset="0"/>
                          <a:ea typeface="+mn-ea"/>
                          <a:cs typeface="Calibri" pitchFamily="34" charset="0"/>
                        </a:rPr>
                        <a:t> website that will link to all the elements of your portfolio of work. To do this they want to see a structure chart of how the ePortfolio website is laid out and how all the elements link together. This needs to be in a logical format and could act as a guide for your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kern="1200" dirty="0" smtClean="0">
                          <a:solidFill>
                            <a:schemeClr val="tx1"/>
                          </a:solidFill>
                          <a:effectLst/>
                          <a:latin typeface="Calibri" pitchFamily="34" charset="0"/>
                          <a:ea typeface="+mn-ea"/>
                          <a:cs typeface="Calibri" pitchFamily="34" charset="0"/>
                        </a:rPr>
                        <a:t>A home page showing: </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kern="1200" dirty="0" smtClean="0">
                          <a:solidFill>
                            <a:schemeClr val="tx1"/>
                          </a:solidFill>
                          <a:effectLst/>
                          <a:latin typeface="Calibri" pitchFamily="34" charset="0"/>
                          <a:ea typeface="+mn-ea"/>
                          <a:cs typeface="Calibri" pitchFamily="34" charset="0"/>
                        </a:rPr>
                        <a:t>Your name and candidate number, centre name and number</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kern="1200" dirty="0" smtClean="0">
                          <a:solidFill>
                            <a:schemeClr val="tx1"/>
                          </a:solidFill>
                          <a:effectLst/>
                          <a:latin typeface="Calibri" pitchFamily="34" charset="0"/>
                          <a:ea typeface="+mn-ea"/>
                          <a:cs typeface="Calibri" pitchFamily="34" charset="0"/>
                        </a:rPr>
                        <a:t>The title of this SPB (DA202 In the News)</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kern="1200" dirty="0" smtClean="0">
                          <a:solidFill>
                            <a:schemeClr val="tx1"/>
                          </a:solidFill>
                          <a:effectLst/>
                          <a:latin typeface="Calibri" pitchFamily="34" charset="0"/>
                          <a:ea typeface="+mn-ea"/>
                          <a:cs typeface="Calibri" pitchFamily="34" charset="0"/>
                        </a:rPr>
                        <a:t>The browser and resolution that should be used to view the ePortfolio</a:t>
                      </a:r>
                    </a:p>
                    <a:p>
                      <a:pPr marL="722313"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kern="1200" dirty="0" smtClean="0">
                          <a:solidFill>
                            <a:schemeClr val="tx1"/>
                          </a:solidFill>
                          <a:effectLst/>
                          <a:latin typeface="Calibri" pitchFamily="34" charset="0"/>
                          <a:ea typeface="+mn-ea"/>
                          <a:cs typeface="Calibri" pitchFamily="34" charset="0"/>
                        </a:rPr>
                        <a:t>Links to the context pages</a:t>
                      </a:r>
                    </a:p>
                  </a:txBody>
                  <a:tcPr>
                    <a:noFill/>
                  </a:tcPr>
                </a:tc>
                <a:tc hMerge="1">
                  <a:txBody>
                    <a:bodyPr/>
                    <a:lstStyle/>
                    <a:p>
                      <a:endParaRPr lang="en-GB" dirty="0"/>
                    </a:p>
                  </a:txBody>
                  <a:tcPr/>
                </a:tc>
              </a:tr>
              <a:tr h="348514">
                <a:tc>
                  <a:txBody>
                    <a:bodyPr/>
                    <a:lstStyle/>
                    <a:p>
                      <a:pPr marL="0" indent="0" algn="ctr" rtl="0" eaLnBrk="1" latinLnBrk="0" hangingPunct="1"/>
                      <a:r>
                        <a:rPr kumimoji="0" lang="en-GB" sz="1800" b="1" kern="1200" dirty="0" smtClean="0">
                          <a:solidFill>
                            <a:schemeClr val="bg1"/>
                          </a:solidFill>
                          <a:latin typeface="Calibri" pitchFamily="34" charset="0"/>
                          <a:ea typeface="+mn-ea"/>
                          <a:cs typeface="Calibri" pitchFamily="34" charset="0"/>
                        </a:rPr>
                        <a:t>6</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 </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800" kern="1200" dirty="0" smtClean="0">
                          <a:solidFill>
                            <a:schemeClr val="tx1"/>
                          </a:solidFill>
                          <a:effectLst/>
                          <a:latin typeface="Calibri" pitchFamily="34" charset="0"/>
                          <a:ea typeface="+mn-ea"/>
                          <a:cs typeface="Calibri" pitchFamily="34" charset="0"/>
                        </a:rPr>
                        <a:t>a </a:t>
                      </a:r>
                      <a:r>
                        <a:rPr kumimoji="0" lang="en-GB" sz="1800" b="1" kern="1200" dirty="0" smtClean="0">
                          <a:solidFill>
                            <a:schemeClr val="tx1"/>
                          </a:solidFill>
                          <a:effectLst/>
                          <a:latin typeface="Calibri" pitchFamily="34" charset="0"/>
                          <a:ea typeface="+mn-ea"/>
                          <a:cs typeface="Calibri" pitchFamily="34" charset="0"/>
                        </a:rPr>
                        <a:t>Homepage </a:t>
                      </a:r>
                      <a:r>
                        <a:rPr kumimoji="0" lang="en-GB" sz="1800" kern="1200" dirty="0" smtClean="0">
                          <a:solidFill>
                            <a:schemeClr val="tx1"/>
                          </a:solidFill>
                          <a:effectLst/>
                          <a:latin typeface="Calibri" pitchFamily="34" charset="0"/>
                          <a:ea typeface="+mn-ea"/>
                          <a:cs typeface="Calibri" pitchFamily="34" charset="0"/>
                        </a:rPr>
                        <a:t>for the presentation of information with suitable content.</a:t>
                      </a: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228184" y="3861048"/>
            <a:ext cx="360040" cy="360040"/>
          </a:xfrm>
          <a:prstGeom prst="rect">
            <a:avLst/>
          </a:prstGeom>
          <a:noFill/>
          <a:ln>
            <a:noFill/>
          </a:ln>
        </p:spPr>
      </p:pic>
      <p:pic>
        <p:nvPicPr>
          <p:cNvPr id="10" name="Picture 9" descr="Evidence"/>
          <p:cNvPicPr/>
          <p:nvPr/>
        </p:nvPicPr>
        <p:blipFill>
          <a:blip r:embed="rId6">
            <a:extLst>
              <a:ext uri="{28A0092B-C50C-407E-A947-70E740481C1C}">
                <a14:useLocalDpi xmlns:a14="http://schemas.microsoft.com/office/drawing/2010/main" val="0"/>
              </a:ext>
            </a:extLst>
          </a:blip>
          <a:srcRect/>
          <a:stretch>
            <a:fillRect/>
          </a:stretch>
        </p:blipFill>
        <p:spPr bwMode="auto">
          <a:xfrm>
            <a:off x="6228184" y="5301208"/>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7</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9024656"/>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285750" lvl="0" indent="-285750">
                        <a:spcAft>
                          <a:spcPts val="600"/>
                        </a:spcAft>
                        <a:buFont typeface="Arial" pitchFamily="34" charset="0"/>
                        <a:buChar char="•"/>
                      </a:pPr>
                      <a:r>
                        <a:rPr kumimoji="0" lang="en-GB" sz="1600" kern="1200" dirty="0" smtClean="0">
                          <a:solidFill>
                            <a:schemeClr val="tx1"/>
                          </a:solidFill>
                          <a:effectLst/>
                          <a:latin typeface="Calibri" pitchFamily="34" charset="0"/>
                          <a:ea typeface="+mn-ea"/>
                          <a:cs typeface="Calibri" pitchFamily="34" charset="0"/>
                        </a:rPr>
                        <a:t>Consistent layout with the Home Page</a:t>
                      </a:r>
                      <a:endParaRPr kumimoji="0" lang="en-GB" sz="16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Include Logo design and element links.</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Include all the content from the Portfolio.</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Function as links to all the content.</a:t>
                      </a:r>
                    </a:p>
                    <a:p>
                      <a:pPr marL="285750" lvl="0" indent="-285750">
                        <a:spcAft>
                          <a:spcPts val="600"/>
                        </a:spcAft>
                        <a:buFont typeface="Arial" pitchFamily="34" charset="0"/>
                        <a:buChar char="•"/>
                      </a:pPr>
                      <a:r>
                        <a:rPr kumimoji="0" lang="en-GB" sz="1600" kern="1200" baseline="0" dirty="0" smtClean="0">
                          <a:solidFill>
                            <a:srgbClr val="FF0000"/>
                          </a:solidFill>
                          <a:effectLst/>
                          <a:latin typeface="Calibri" pitchFamily="34" charset="0"/>
                          <a:ea typeface="+mn-ea"/>
                          <a:cs typeface="Calibri" pitchFamily="34" charset="0"/>
                        </a:rPr>
                        <a:t>Quality and integrity of Web Pages (M/D)</a:t>
                      </a:r>
                    </a:p>
                    <a:p>
                      <a:pPr marL="285750" lvl="0" indent="-285750">
                        <a:spcAft>
                          <a:spcPts val="600"/>
                        </a:spcAft>
                        <a:buFont typeface="Arial" pitchFamily="34" charset="0"/>
                        <a:buChar char="•"/>
                      </a:pPr>
                      <a:r>
                        <a:rPr kumimoji="0" lang="en-GB" sz="1600" kern="1200" baseline="0" dirty="0" smtClean="0">
                          <a:solidFill>
                            <a:schemeClr val="tx2">
                              <a:lumMod val="60000"/>
                              <a:lumOff val="40000"/>
                            </a:schemeClr>
                          </a:solidFill>
                          <a:effectLst/>
                          <a:latin typeface="Calibri" pitchFamily="34" charset="0"/>
                          <a:ea typeface="+mn-ea"/>
                          <a:cs typeface="Calibri" pitchFamily="34" charset="0"/>
                        </a:rPr>
                        <a:t>Inclusion of all the ePortfolio elements in Products and Evidence (D)</a:t>
                      </a:r>
                      <a:endParaRPr lang="en-GB" sz="16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latin typeface="Calibri" pitchFamily="34" charset="0"/>
                <a:ea typeface="Calibri" pitchFamily="34" charset="0"/>
                <a:cs typeface="Calibri" pitchFamily="34" charset="0"/>
              </a:rPr>
              <a:t>LO5: </a:t>
            </a:r>
            <a:r>
              <a:rPr lang="en-GB" sz="1600" dirty="0">
                <a:latin typeface="Calibri" pitchFamily="34" charset="0"/>
                <a:ea typeface="Calibri" pitchFamily="34" charset="0"/>
                <a:cs typeface="Calibri" pitchFamily="34" charset="0"/>
              </a:rPr>
              <a:t>Be able to prepare an outro sequence and present the ePortfolio</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894347718"/>
              </p:ext>
            </p:extLst>
          </p:nvPr>
        </p:nvGraphicFramePr>
        <p:xfrm>
          <a:off x="395536" y="2310720"/>
          <a:ext cx="6120680" cy="4384083"/>
        </p:xfrm>
        <a:graphic>
          <a:graphicData uri="http://schemas.openxmlformats.org/drawingml/2006/table">
            <a:tbl>
              <a:tblPr firstRow="1" bandRow="1">
                <a:tableStyleId>{2D5ABB26-0587-4C30-8999-92F81FD0307C}</a:tableStyleId>
              </a:tblPr>
              <a:tblGrid>
                <a:gridCol w="295059"/>
                <a:gridCol w="5825621"/>
              </a:tblGrid>
              <a:tr h="205438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an ePortfolio Context</a:t>
                      </a:r>
                      <a:r>
                        <a:rPr kumimoji="0" lang="en-GB" sz="1600" kern="1200" baseline="0" dirty="0" smtClean="0">
                          <a:solidFill>
                            <a:schemeClr val="tx1"/>
                          </a:solidFill>
                          <a:effectLst/>
                          <a:latin typeface="Calibri" pitchFamily="34" charset="0"/>
                          <a:ea typeface="+mn-ea"/>
                          <a:cs typeface="Calibri" pitchFamily="34" charset="0"/>
                        </a:rPr>
                        <a:t> Page that links to all the assets in your ePortfolio </a:t>
                      </a:r>
                      <a:r>
                        <a:rPr kumimoji="0" lang="en-GB" sz="1600" b="1" kern="1200" baseline="0" dirty="0" smtClean="0">
                          <a:solidFill>
                            <a:schemeClr val="tx1"/>
                          </a:solidFill>
                          <a:effectLst/>
                          <a:latin typeface="Calibri" pitchFamily="34" charset="0"/>
                          <a:ea typeface="+mn-ea"/>
                          <a:cs typeface="Calibri" pitchFamily="34" charset="0"/>
                        </a:rPr>
                        <a:t>Products</a:t>
                      </a:r>
                      <a:r>
                        <a:rPr kumimoji="0" lang="en-GB" sz="1600" kern="1200" baseline="0" dirty="0" smtClean="0">
                          <a:solidFill>
                            <a:schemeClr val="tx1"/>
                          </a:solidFill>
                          <a:effectLst/>
                          <a:latin typeface="Calibri" pitchFamily="34" charset="0"/>
                          <a:ea typeface="+mn-ea"/>
                          <a:cs typeface="Calibri" pitchFamily="34" charset="0"/>
                        </a:rPr>
                        <a:t> and </a:t>
                      </a:r>
                      <a:r>
                        <a:rPr kumimoji="0" lang="en-GB" sz="1600" b="1" kern="1200" baseline="0" dirty="0" smtClean="0">
                          <a:solidFill>
                            <a:schemeClr val="tx1"/>
                          </a:solidFill>
                          <a:effectLst/>
                          <a:latin typeface="Calibri" pitchFamily="34" charset="0"/>
                          <a:ea typeface="+mn-ea"/>
                          <a:cs typeface="Calibri" pitchFamily="34" charset="0"/>
                        </a:rPr>
                        <a:t>Evidence</a:t>
                      </a:r>
                      <a:r>
                        <a:rPr kumimoji="0" lang="en-GB" sz="1600" kern="1200" baseline="0" dirty="0" smtClean="0">
                          <a:solidFill>
                            <a:schemeClr val="tx1"/>
                          </a:solidFill>
                          <a:effectLst/>
                          <a:latin typeface="Calibri" pitchFamily="34" charset="0"/>
                          <a:ea typeface="+mn-ea"/>
                          <a:cs typeface="Calibri" pitchFamily="34" charset="0"/>
                        </a:rPr>
                        <a:t> folders.  This should be two additional pages: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kern="1200" baseline="0" dirty="0" smtClean="0">
                          <a:solidFill>
                            <a:schemeClr val="tx1"/>
                          </a:solidFill>
                          <a:effectLst/>
                          <a:latin typeface="Calibri" pitchFamily="34" charset="0"/>
                          <a:ea typeface="+mn-ea"/>
                          <a:cs typeface="Calibri" pitchFamily="34" charset="0"/>
                        </a:rPr>
                        <a:t>Products Page - </a:t>
                      </a:r>
                      <a:r>
                        <a:rPr kumimoji="0" lang="en-GB" sz="1600" b="0" kern="1200" baseline="0" dirty="0" smtClean="0">
                          <a:solidFill>
                            <a:schemeClr val="tx1"/>
                          </a:solidFill>
                          <a:effectLst/>
                          <a:latin typeface="Calibri" pitchFamily="34" charset="0"/>
                          <a:ea typeface="+mn-ea"/>
                          <a:cs typeface="Calibri" pitchFamily="34" charset="0"/>
                        </a:rPr>
                        <a:t> this should contain the 3 preview links to sections of your portfolio and a full version  link to your finished video production.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kern="1200" baseline="0" dirty="0" smtClean="0">
                          <a:solidFill>
                            <a:schemeClr val="tx1"/>
                          </a:solidFill>
                          <a:effectLst/>
                          <a:latin typeface="Calibri" pitchFamily="34" charset="0"/>
                          <a:ea typeface="+mn-ea"/>
                          <a:cs typeface="Calibri" pitchFamily="34" charset="0"/>
                        </a:rPr>
                        <a:t>Evidence folder –</a:t>
                      </a:r>
                      <a:r>
                        <a:rPr kumimoji="0" lang="en-GB" sz="1600" b="0" kern="1200" baseline="0" dirty="0" smtClean="0">
                          <a:solidFill>
                            <a:schemeClr val="tx1"/>
                          </a:solidFill>
                          <a:effectLst/>
                          <a:latin typeface="Calibri" pitchFamily="34" charset="0"/>
                          <a:ea typeface="+mn-ea"/>
                          <a:cs typeface="Calibri" pitchFamily="34" charset="0"/>
                        </a:rPr>
                        <a:t> This should include links to all the evidence documents, commentaries and Buddy reports created throughout this project. Comments should be made beside each link to explain to the company what they are clicking on and seeing.</a:t>
                      </a:r>
                      <a:endParaRPr kumimoji="0" lang="en-GB" sz="1600" b="1"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7897">
                <a:tc>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7</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7 (P/M/D) –</a:t>
                      </a:r>
                      <a:r>
                        <a:rPr kumimoji="0" lang="en-GB" sz="1600" kern="1200" baseline="0" dirty="0" smtClean="0">
                          <a:solidFill>
                            <a:schemeClr val="tx1"/>
                          </a:solidFill>
                          <a:effectLst/>
                          <a:latin typeface="Calibri" pitchFamily="34" charset="0"/>
                          <a:ea typeface="+mn-ea"/>
                          <a:cs typeface="Calibri" pitchFamily="34" charset="0"/>
                        </a:rPr>
                        <a:t>Produce two pages for the presentation of information with suitable content links.</a:t>
                      </a:r>
                      <a:endParaRPr kumimoji="0" lang="en-GB" sz="1600" kern="1200" dirty="0" smtClean="0">
                        <a:solidFill>
                          <a:schemeClr val="tx1"/>
                        </a:solidFill>
                        <a:effectLst/>
                        <a:latin typeface="Calibri" pitchFamily="34" charset="0"/>
                        <a:ea typeface="+mn-ea"/>
                        <a:cs typeface="Calibri" pitchFamily="34" charset="0"/>
                      </a:endParaRPr>
                    </a:p>
                  </a:txBody>
                  <a:tcPr/>
                </a:tc>
              </a:tr>
              <a:tr h="0">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1427523">
                <a:tc>
                  <a:txBody>
                    <a:bodyPr/>
                    <a:lstStyle/>
                    <a:p>
                      <a:endParaRPr lang="en-GB" dirty="0"/>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The Pages need to be well designed</a:t>
                      </a:r>
                      <a:r>
                        <a:rPr kumimoji="0" lang="en-GB" sz="1600" kern="1200" baseline="0" dirty="0" smtClean="0">
                          <a:solidFill>
                            <a:schemeClr val="tx1"/>
                          </a:solidFill>
                          <a:effectLst/>
                          <a:latin typeface="Calibri" pitchFamily="34" charset="0"/>
                          <a:ea typeface="+mn-ea"/>
                          <a:cs typeface="Calibri" pitchFamily="34" charset="0"/>
                        </a:rPr>
                        <a:t> and </a:t>
                      </a:r>
                      <a:r>
                        <a:rPr kumimoji="0" lang="en-GB" sz="1600" kern="1200" dirty="0" smtClean="0">
                          <a:solidFill>
                            <a:schemeClr val="tx1"/>
                          </a:solidFill>
                          <a:effectLst/>
                          <a:latin typeface="Calibri" pitchFamily="34" charset="0"/>
                          <a:ea typeface="+mn-ea"/>
                          <a:cs typeface="Calibri" pitchFamily="34" charset="0"/>
                        </a:rPr>
                        <a:t>clearly labelled, include the company logo and incorporate</a:t>
                      </a:r>
                      <a:r>
                        <a:rPr kumimoji="0" lang="en-GB" sz="1600" kern="1200" baseline="0" dirty="0" smtClean="0">
                          <a:solidFill>
                            <a:schemeClr val="tx1"/>
                          </a:solidFill>
                          <a:effectLst/>
                          <a:latin typeface="Calibri" pitchFamily="34" charset="0"/>
                          <a:ea typeface="+mn-ea"/>
                          <a:cs typeface="Calibri" pitchFamily="34" charset="0"/>
                        </a:rPr>
                        <a:t> the symbols and voice overs. </a:t>
                      </a:r>
                      <a:br>
                        <a:rPr kumimoji="0" lang="en-GB" sz="1600" kern="1200" baseline="0" dirty="0" smtClean="0">
                          <a:solidFill>
                            <a:schemeClr val="tx1"/>
                          </a:solidFill>
                          <a:effectLst/>
                          <a:latin typeface="Calibri" pitchFamily="34" charset="0"/>
                          <a:ea typeface="+mn-ea"/>
                          <a:cs typeface="Calibri" pitchFamily="34" charset="0"/>
                        </a:rPr>
                      </a:b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and functions of the Pages. Any additional Images used must be in your </a:t>
                      </a:r>
                      <a:r>
                        <a:rPr lang="en-GB" sz="1600" b="1" kern="1200" baseline="0" dirty="0" smtClean="0">
                          <a:solidFill>
                            <a:schemeClr val="tx1"/>
                          </a:solidFill>
                          <a:latin typeface="Calibri" pitchFamily="34" charset="0"/>
                          <a:ea typeface="+mn-ea"/>
                          <a:cs typeface="Calibri" pitchFamily="34" charset="0"/>
                        </a:rPr>
                        <a:t>Assets Table. </a:t>
                      </a:r>
                      <a:r>
                        <a:rPr lang="en-GB" sz="1600" b="0" kern="1200" baseline="0" dirty="0" smtClean="0">
                          <a:solidFill>
                            <a:schemeClr val="tx1"/>
                          </a:solidFill>
                          <a:latin typeface="Calibri" pitchFamily="34" charset="0"/>
                          <a:ea typeface="+mn-ea"/>
                          <a:cs typeface="Calibri" pitchFamily="34" charset="0"/>
                        </a:rPr>
                        <a:t>Get your </a:t>
                      </a:r>
                      <a:r>
                        <a:rPr lang="en-GB" sz="1600" b="1" kern="1200" baseline="0" dirty="0" smtClean="0">
                          <a:solidFill>
                            <a:schemeClr val="tx1"/>
                          </a:solidFill>
                          <a:latin typeface="Calibri" pitchFamily="34" charset="0"/>
                          <a:ea typeface="+mn-ea"/>
                          <a:cs typeface="Calibri" pitchFamily="34" charset="0"/>
                        </a:rPr>
                        <a:t>Test Buddy </a:t>
                      </a:r>
                      <a:r>
                        <a:rPr lang="en-GB" sz="1600" b="0" kern="1200" baseline="0" dirty="0" smtClean="0">
                          <a:solidFill>
                            <a:schemeClr val="tx1"/>
                          </a:solidFill>
                          <a:latin typeface="Calibri" pitchFamily="34" charset="0"/>
                          <a:ea typeface="+mn-ea"/>
                          <a:cs typeface="Calibri" pitchFamily="34" charset="0"/>
                        </a:rPr>
                        <a:t>to look over it to check for mistakes.</a:t>
                      </a: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653136"/>
            <a:ext cx="360040" cy="360040"/>
          </a:xfrm>
          <a:prstGeom prst="rect">
            <a:avLst/>
          </a:prstGeom>
          <a:noFill/>
          <a:ln>
            <a:noFill/>
          </a:ln>
        </p:spPr>
      </p:pic>
    </p:spTree>
    <p:extLst>
      <p:ext uri="{BB962C8B-B14F-4D97-AF65-F5344CB8AC3E}">
        <p14:creationId xmlns:p14="http://schemas.microsoft.com/office/powerpoint/2010/main" val="2316127995"/>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purl.org/dc/elements/1.1/"/>
    <ds:schemaRef ds:uri="http://www.w3.org/XML/1998/namespace"/>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Enderoth</Template>
  <TotalTime>25893</TotalTime>
  <Words>1848</Words>
  <Application>Microsoft Office PowerPoint</Application>
  <PresentationFormat>On-screen Show (4:3)</PresentationFormat>
  <Paragraphs>200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BrookeWeston</vt:lpstr>
      <vt:lpstr>PowerPoint Presentation</vt:lpstr>
      <vt:lpstr>Assignment Scenario</vt:lpstr>
      <vt:lpstr>Assignment Scenario</vt:lpstr>
      <vt:lpstr>Learning Outcome 5 – Assignment</vt:lpstr>
      <vt:lpstr>Learning Outcome 5 – Task 1 and 2</vt:lpstr>
      <vt:lpstr>Learning Outcome 5 – Task 3</vt:lpstr>
      <vt:lpstr>Learning Outcome 5 – Task 4 and 5</vt:lpstr>
      <vt:lpstr>Learning Outcome 5 – Task 6</vt:lpstr>
      <vt:lpstr>Learning Outcome 5 – Task 7</vt:lpstr>
      <vt:lpstr>LO5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1168</cp:revision>
  <cp:lastPrinted>2014-01-22T18:29:01Z</cp:lastPrinted>
  <dcterms:created xsi:type="dcterms:W3CDTF">2008-03-12T11:01:44Z</dcterms:created>
  <dcterms:modified xsi:type="dcterms:W3CDTF">2014-06-17T08:10:14Z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